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18"/>
  </p:notesMasterIdLst>
  <p:handoutMasterIdLst>
    <p:handoutMasterId r:id="rId19"/>
  </p:handoutMasterIdLst>
  <p:sldIdLst>
    <p:sldId id="257" r:id="rId3"/>
    <p:sldId id="262" r:id="rId4"/>
    <p:sldId id="258" r:id="rId5"/>
    <p:sldId id="259" r:id="rId6"/>
    <p:sldId id="260" r:id="rId7"/>
    <p:sldId id="261" r:id="rId8"/>
    <p:sldId id="27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9734576"/>
        <c:axId val="249735696"/>
      </c:barChart>
      <c:catAx>
        <c:axId val="24973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735696"/>
        <c:crosses val="autoZero"/>
        <c:auto val="1"/>
        <c:lblAlgn val="ctr"/>
        <c:lblOffset val="100"/>
        <c:noMultiLvlLbl val="0"/>
      </c:catAx>
      <c:valAx>
        <c:axId val="24973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7345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spc="1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992D830-E858-404F-B576-0F1E8B3A547F}" type="presOf" srcId="{3F442EA2-39BA-4C9A-AD59-755D4917D532}" destId="{E6A445EE-D086-4B01-B491-D67950A5A065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381" y="-30162"/>
          <a:ext cx="9997440" cy="4880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TT" sz="1100" dirty="0"/>
        </a:p>
      </cdr:txBody>
    </cdr:sp>
  </cdr:relSizeAnchor>
  <cdr:relSizeAnchor xmlns:cdr="http://schemas.openxmlformats.org/drawingml/2006/chartDrawing">
    <cdr:from>
      <cdr:x>0.02621</cdr:x>
      <cdr:y>0.06863</cdr:y>
    </cdr:from>
    <cdr:to>
      <cdr:x>0.97829</cdr:x>
      <cdr:y>0.95395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2005" y="329485"/>
          <a:ext cx="9517487" cy="4250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TT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7B527-9545-4A18-82C6-985C2D673EE0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BD15E-A83F-499B-AE2F-72149146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A402-9AEC-46CD-BFFB-8C45353B941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FFF6-EFF5-46FA-B62C-F141E127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6FFF6-EFF5-46FA-B62C-F141E1274D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/>
          <a:lstStyle>
            <a:lvl1pPr marL="27432" indent="0" algn="ctr">
              <a:buNone/>
              <a:defRPr sz="2600" b="1">
                <a:solidFill>
                  <a:schemeClr val="accent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1C2D185E-BD1E-4CBE-A61F-35CAD735F848}" type="datetime1">
              <a:rPr lang="en-US" smtClean="0"/>
              <a:t>2/19/2015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7133BD94-17D4-4DEF-B844-67D6BA237612}" type="datetime1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A344295-BCB3-4C96-B3CE-F668F72C39DB}" type="datetime1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CA9F5007-87DE-488C-8ECD-66DCDA2978A3}" type="datetime1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8DB53E6-2EA0-4C6F-9D6B-EC8B23B43B9C}" type="datetime1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32452640-9AB4-4FAC-81FF-78F831713D37}" type="datetime1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FD31F8B8-1912-4B3E-A9BB-091D44EE69D2}" type="datetime1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E98050E-AF67-4EC2-AB54-6E14E08E4A00}" type="datetime1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CD14D783-CD52-4B1C-BF5A-038ECE1CF490}" type="datetime1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005CA02A-594F-46ED-A0C2-DE599B6E52DE}" type="datetime1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08B6A6AB-C691-41A3-B2F1-0EE2DBBFDAB8}" type="datetime1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67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Rectangle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latinLnBrk="0" hangingPunct="1"/>
              <a:endParaRPr kumimoji="0" lang="en-US" sz="180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8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0296519-5417-4396-BF15-D5B0A34355E5}" type="datetime1">
              <a:rPr lang="en-US" smtClean="0"/>
              <a:t>2/19/2015</a:t>
            </a:fld>
            <a:endParaRPr lang="en-US"/>
          </a:p>
        </p:txBody>
      </p:sp>
      <p:sp>
        <p:nvSpPr>
          <p:cNvPr id="19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1" kern="1200">
          <a:solidFill>
            <a:schemeClr val="accent2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6480" y="4636394"/>
            <a:ext cx="9875520" cy="1022448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ST. PAUL’S RETREAT CENTRE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GUYANA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February 21&amp; 22, 2015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CATHOLIC STEWARDSHIP CONFERENCE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Receive God’s gifts gratefully cont’d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17638"/>
            <a:ext cx="9997440" cy="522786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TT" b="1" dirty="0" smtClean="0"/>
              <a:t>Tend to Personal needs (</a:t>
            </a:r>
            <a:r>
              <a:rPr lang="en-TT" b="1" dirty="0" smtClean="0">
                <a:latin typeface="Bradley Hand ITC" panose="03070402050302030203" pitchFamily="66" charset="0"/>
              </a:rPr>
              <a:t>Principle 4</a:t>
            </a:r>
            <a:r>
              <a:rPr lang="en-TT" b="1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TT" b="1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TT" b="1" dirty="0" smtClean="0"/>
              <a:t>Parents have a responsibility to be as whole as can be</a:t>
            </a:r>
          </a:p>
          <a:p>
            <a:pPr marL="658368" lvl="2" indent="0">
              <a:buNone/>
            </a:pPr>
            <a:endParaRPr lang="en-TT" b="1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TT" b="1" dirty="0" smtClean="0"/>
              <a:t>Need to be an integrated mix of spiritual, physical, social and intellectual depth in one’s life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TT" b="1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TT" b="1" dirty="0" smtClean="0"/>
              <a:t>Experience self-giving love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TT" b="1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TT" b="1" dirty="0" smtClean="0"/>
              <a:t>Respect and reverence for each family member</a:t>
            </a:r>
          </a:p>
          <a:p>
            <a:pPr marL="658368" lvl="2" indent="0">
              <a:buNone/>
            </a:pPr>
            <a:endParaRPr lang="en-TT" b="1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TT" b="1" dirty="0" smtClean="0"/>
              <a:t>Children are gifts to be celebrated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TT" dirty="0"/>
          </a:p>
          <a:p>
            <a:pPr lvl="2">
              <a:buFont typeface="Wingdings" panose="05000000000000000000" pitchFamily="2" charset="2"/>
              <a:buChar char="Ø"/>
            </a:pP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310371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T" dirty="0" smtClean="0"/>
              <a:t>B.	Cherish and Tend them responsibly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T" b="1" dirty="0" smtClean="0"/>
              <a:t>Discipline Constructively </a:t>
            </a:r>
            <a:r>
              <a:rPr lang="en-TT" b="1" dirty="0" smtClean="0">
                <a:latin typeface="Bradley Hand ITC" panose="03070402050302030203" pitchFamily="66" charset="0"/>
              </a:rPr>
              <a:t>(Principle 2)</a:t>
            </a:r>
          </a:p>
          <a:p>
            <a:r>
              <a:rPr lang="en-TT" b="1" dirty="0" smtClean="0"/>
              <a:t>Really Listen (</a:t>
            </a:r>
            <a:r>
              <a:rPr lang="en-TT" b="1" dirty="0" smtClean="0">
                <a:latin typeface="Bradley Hand ITC" panose="03070402050302030203" pitchFamily="66" charset="0"/>
              </a:rPr>
              <a:t>Principle 7</a:t>
            </a:r>
            <a:r>
              <a:rPr lang="en-TT" b="1" dirty="0" smtClean="0"/>
              <a:t>)</a:t>
            </a:r>
          </a:p>
          <a:p>
            <a:r>
              <a:rPr lang="en-TT" b="1" dirty="0" smtClean="0"/>
              <a:t>Be realistic (</a:t>
            </a:r>
            <a:r>
              <a:rPr lang="en-TT" b="1" dirty="0" smtClean="0">
                <a:latin typeface="Bradley Hand ITC" panose="03070402050302030203" pitchFamily="66" charset="0"/>
              </a:rPr>
              <a:t>Principle 10</a:t>
            </a:r>
            <a:r>
              <a:rPr lang="en-TT" b="1" dirty="0" smtClean="0"/>
              <a:t>)</a:t>
            </a:r>
          </a:p>
          <a:p>
            <a:r>
              <a:rPr lang="en-TT" b="1" dirty="0" smtClean="0"/>
              <a:t>Teach Right from Wrong (</a:t>
            </a:r>
            <a:r>
              <a:rPr lang="en-TT" b="1" dirty="0" smtClean="0">
                <a:latin typeface="Bradley Hand ITC" panose="03070402050302030203" pitchFamily="66" charset="0"/>
              </a:rPr>
              <a:t>Principle 6</a:t>
            </a:r>
            <a:r>
              <a:rPr lang="en-TT" b="1" dirty="0" smtClean="0"/>
              <a:t>)</a:t>
            </a:r>
          </a:p>
          <a:p>
            <a:r>
              <a:rPr lang="en-TT" b="1" dirty="0" smtClean="0"/>
              <a:t>Offer Guidance (</a:t>
            </a:r>
            <a:r>
              <a:rPr lang="en-TT" b="1" dirty="0" smtClean="0">
                <a:latin typeface="Bradley Hand ITC" panose="03070402050302030203" pitchFamily="66" charset="0"/>
              </a:rPr>
              <a:t>Principle 8)</a:t>
            </a:r>
          </a:p>
          <a:p>
            <a:pPr marL="82296" indent="0">
              <a:buNone/>
            </a:pPr>
            <a:endParaRPr lang="en-TT" b="1" dirty="0">
              <a:latin typeface="Bradley Hand ITC" panose="03070402050302030203" pitchFamily="66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TT" b="1" dirty="0" smtClean="0"/>
              <a:t>No family is perfect</a:t>
            </a:r>
          </a:p>
          <a:p>
            <a:pPr marL="658368" lvl="2" indent="0">
              <a:buNone/>
            </a:pPr>
            <a:endParaRPr lang="en-TT" b="1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TT" b="1" dirty="0" smtClean="0"/>
              <a:t>Use appropriate language and behaviours</a:t>
            </a:r>
            <a:endParaRPr lang="en-TT" b="1" dirty="0"/>
          </a:p>
        </p:txBody>
      </p:sp>
    </p:spTree>
    <p:extLst>
      <p:ext uri="{BB962C8B-B14F-4D97-AF65-F5344CB8AC3E}">
        <p14:creationId xmlns:p14="http://schemas.microsoft.com/office/powerpoint/2010/main" val="46229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T" dirty="0" smtClean="0"/>
              <a:t>Cherish and Tend them responsibly (cont’d)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2009104"/>
            <a:ext cx="9997440" cy="4239296"/>
          </a:xfrm>
        </p:spPr>
        <p:txBody>
          <a:bodyPr>
            <a:normAutofit fontScale="92500" lnSpcReduction="10000"/>
          </a:bodyPr>
          <a:lstStyle/>
          <a:p>
            <a:pPr lvl="2">
              <a:buFont typeface="Wingdings" panose="05000000000000000000" pitchFamily="2" charset="2"/>
              <a:buChar char="Ø"/>
            </a:pPr>
            <a:r>
              <a:rPr lang="en-TT" b="1" dirty="0" smtClean="0"/>
              <a:t>Discipline so as not to take away children’s worth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TT" b="1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TT" b="1" dirty="0" smtClean="0"/>
              <a:t>Communicate by really listening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TT" b="1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TT" b="1" dirty="0"/>
              <a:t>Offer best version of ourselves shaped by moral and spiritual </a:t>
            </a:r>
            <a:r>
              <a:rPr lang="en-TT" b="1" dirty="0" smtClean="0"/>
              <a:t>values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TT" b="1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TT" b="1" dirty="0" smtClean="0"/>
              <a:t>Parents must treat issues with</a:t>
            </a:r>
            <a:r>
              <a:rPr lang="en-TT" dirty="0" smtClean="0"/>
              <a:t>: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TT" b="1" dirty="0" smtClean="0"/>
              <a:t>Respect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TT" b="1" dirty="0" smtClean="0"/>
              <a:t>Consistency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TT" b="1" dirty="0" smtClean="0"/>
              <a:t>Boundaries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TT" b="1" dirty="0" smtClean="0"/>
              <a:t>Understanding of the challenges children and youths face</a:t>
            </a:r>
            <a:endParaRPr lang="en-TT" b="1" dirty="0"/>
          </a:p>
        </p:txBody>
      </p:sp>
    </p:spTree>
    <p:extLst>
      <p:ext uri="{BB962C8B-B14F-4D97-AF65-F5344CB8AC3E}">
        <p14:creationId xmlns:p14="http://schemas.microsoft.com/office/powerpoint/2010/main" val="8226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C.	Shares them in Justice and Love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687132"/>
            <a:ext cx="9997440" cy="4561268"/>
          </a:xfrm>
        </p:spPr>
        <p:txBody>
          <a:bodyPr>
            <a:normAutofit/>
          </a:bodyPr>
          <a:lstStyle/>
          <a:p>
            <a:pPr lvl="2"/>
            <a:r>
              <a:rPr lang="en-TT" sz="2800" b="1" dirty="0" smtClean="0"/>
              <a:t>Develop Mutual respect (</a:t>
            </a:r>
            <a:r>
              <a:rPr lang="en-TT" sz="2800" b="1" dirty="0" smtClean="0">
                <a:latin typeface="Bradley Hand ITC" panose="03070402050302030203" pitchFamily="66" charset="0"/>
              </a:rPr>
              <a:t>Principle 5</a:t>
            </a:r>
            <a:r>
              <a:rPr lang="en-TT" sz="2800" b="1" dirty="0" smtClean="0"/>
              <a:t>)</a:t>
            </a:r>
          </a:p>
          <a:p>
            <a:pPr lvl="2"/>
            <a:r>
              <a:rPr lang="en-TT" sz="2800" b="1" dirty="0" smtClean="0"/>
              <a:t>Foster Independence (</a:t>
            </a:r>
            <a:r>
              <a:rPr lang="en-TT" sz="2800" b="1" dirty="0" smtClean="0">
                <a:latin typeface="Bradley Hand ITC" panose="03070402050302030203" pitchFamily="66" charset="0"/>
              </a:rPr>
              <a:t>Principle 8</a:t>
            </a:r>
            <a:r>
              <a:rPr lang="en-TT" sz="2800" b="1" dirty="0" smtClean="0"/>
              <a:t>)</a:t>
            </a:r>
          </a:p>
          <a:p>
            <a:pPr marL="658368" lvl="2" indent="0">
              <a:buNone/>
            </a:pPr>
            <a:endParaRPr lang="en-TT" sz="2800" b="1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en-TT" b="1" dirty="0" smtClean="0"/>
              <a:t> need to listen, empathize and find out what is important to others</a:t>
            </a:r>
          </a:p>
          <a:p>
            <a:pPr marL="923544" lvl="3" indent="0">
              <a:buNone/>
            </a:pPr>
            <a:endParaRPr lang="en-TT" b="1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en-TT" b="1" dirty="0" smtClean="0"/>
              <a:t> Children need to know how to stand up for themselves</a:t>
            </a:r>
          </a:p>
          <a:p>
            <a:pPr marL="923544" lvl="3" indent="0">
              <a:buNone/>
            </a:pPr>
            <a:endParaRPr lang="en-TT" b="1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en-TT" b="1" dirty="0" smtClean="0"/>
              <a:t> family must share its means.  Time, Talent, Treasure</a:t>
            </a:r>
          </a:p>
          <a:p>
            <a:pPr marL="923544" lvl="3" indent="0">
              <a:buNone/>
            </a:pPr>
            <a:endParaRPr lang="en-TT" b="1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en-TT" b="1" dirty="0" smtClean="0"/>
              <a:t>The elderly as witness to the past and a source of wisdom for the future</a:t>
            </a:r>
            <a:endParaRPr lang="en-TT" b="1" dirty="0"/>
          </a:p>
        </p:txBody>
      </p:sp>
    </p:spTree>
    <p:extLst>
      <p:ext uri="{BB962C8B-B14F-4D97-AF65-F5344CB8AC3E}">
        <p14:creationId xmlns:p14="http://schemas.microsoft.com/office/powerpoint/2010/main" val="141331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T" dirty="0" smtClean="0"/>
              <a:t>D.	Returns them to God with increase as 	the First Fruits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931830"/>
            <a:ext cx="9997440" cy="4316569"/>
          </a:xfrm>
        </p:spPr>
        <p:txBody>
          <a:bodyPr/>
          <a:lstStyle/>
          <a:p>
            <a:r>
              <a:rPr lang="en-TT" b="1" dirty="0" smtClean="0"/>
              <a:t>Children are gifts from God</a:t>
            </a:r>
          </a:p>
          <a:p>
            <a:pPr marL="82296" indent="0">
              <a:buNone/>
            </a:pPr>
            <a:endParaRPr lang="en-TT" b="1" dirty="0"/>
          </a:p>
          <a:p>
            <a:r>
              <a:rPr lang="en-TT" b="1" dirty="0" smtClean="0"/>
              <a:t>They can be offered as First fruits as: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TT" b="1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TT" b="1" dirty="0" smtClean="0"/>
              <a:t>Priests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TT" b="1" dirty="0" smtClean="0"/>
              <a:t>Married Persons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TT" b="1" dirty="0" smtClean="0"/>
              <a:t>Single Persons who are whole persons reflecting the Glory of God</a:t>
            </a:r>
            <a:endParaRPr lang="en-TT" b="1" dirty="0"/>
          </a:p>
        </p:txBody>
      </p:sp>
    </p:spTree>
    <p:extLst>
      <p:ext uri="{BB962C8B-B14F-4D97-AF65-F5344CB8AC3E}">
        <p14:creationId xmlns:p14="http://schemas.microsoft.com/office/powerpoint/2010/main" val="63854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T" dirty="0" smtClean="0"/>
              <a:t>V.	</a:t>
            </a:r>
            <a:r>
              <a:rPr lang="en-TT" sz="4400" dirty="0" smtClean="0"/>
              <a:t>Eucharist	Family 	  Stewardship		The river flows</a:t>
            </a:r>
            <a:endParaRPr lang="en-TT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867436"/>
            <a:ext cx="9997440" cy="4380963"/>
          </a:xfrm>
        </p:spPr>
        <p:txBody>
          <a:bodyPr>
            <a:normAutofit lnSpcReduction="10000"/>
          </a:bodyPr>
          <a:lstStyle/>
          <a:p>
            <a:r>
              <a:rPr lang="en-TT" b="1" dirty="0" smtClean="0"/>
              <a:t>Eucharist is:</a:t>
            </a:r>
          </a:p>
          <a:p>
            <a:pPr lvl="1"/>
            <a:r>
              <a:rPr lang="en-TT" b="1" dirty="0" smtClean="0"/>
              <a:t> a call to sacrificial love</a:t>
            </a:r>
          </a:p>
          <a:p>
            <a:pPr lvl="1"/>
            <a:r>
              <a:rPr lang="en-TT" b="1" dirty="0" smtClean="0"/>
              <a:t>A call to put that love into action through communion</a:t>
            </a:r>
          </a:p>
          <a:p>
            <a:pPr marL="402336" lvl="1" indent="0">
              <a:buNone/>
            </a:pPr>
            <a:endParaRPr lang="en-TT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TT" b="1" dirty="0" smtClean="0"/>
              <a:t>Families must demand respect of its members through: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TT" b="1" dirty="0" smtClean="0"/>
              <a:t>Obedience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TT" b="1" dirty="0" smtClean="0"/>
              <a:t>Discipline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TT" b="1" dirty="0" smtClean="0"/>
              <a:t>And charity</a:t>
            </a:r>
            <a:endParaRPr lang="en-TT" b="1" dirty="0"/>
          </a:p>
        </p:txBody>
      </p:sp>
      <p:sp>
        <p:nvSpPr>
          <p:cNvPr id="4" name="Right Arrow 3"/>
          <p:cNvSpPr/>
          <p:nvPr/>
        </p:nvSpPr>
        <p:spPr>
          <a:xfrm>
            <a:off x="5180716" y="460197"/>
            <a:ext cx="428625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TT"/>
          </a:p>
        </p:txBody>
      </p:sp>
      <p:sp>
        <p:nvSpPr>
          <p:cNvPr id="5" name="Right Arrow 4"/>
          <p:cNvSpPr/>
          <p:nvPr/>
        </p:nvSpPr>
        <p:spPr>
          <a:xfrm>
            <a:off x="7320340" y="460197"/>
            <a:ext cx="428625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TT"/>
          </a:p>
        </p:txBody>
      </p:sp>
      <p:sp>
        <p:nvSpPr>
          <p:cNvPr id="6" name="Right Arrow 5"/>
          <p:cNvSpPr/>
          <p:nvPr/>
        </p:nvSpPr>
        <p:spPr>
          <a:xfrm>
            <a:off x="10848111" y="460197"/>
            <a:ext cx="428625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11685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0080" y="695459"/>
            <a:ext cx="9875520" cy="1236372"/>
          </a:xfrm>
        </p:spPr>
        <p:txBody>
          <a:bodyPr>
            <a:normAutofit/>
          </a:bodyPr>
          <a:lstStyle/>
          <a:p>
            <a:r>
              <a:rPr lang="en-TT" sz="6000" dirty="0" smtClean="0"/>
              <a:t>WELCOME</a:t>
            </a:r>
            <a:endParaRPr lang="en-TT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7049" y="3438659"/>
            <a:ext cx="9875520" cy="1416676"/>
          </a:xfrm>
        </p:spPr>
        <p:txBody>
          <a:bodyPr>
            <a:normAutofit/>
          </a:bodyPr>
          <a:lstStyle/>
          <a:p>
            <a:r>
              <a:rPr lang="en-TT" dirty="0" smtClean="0">
                <a:solidFill>
                  <a:schemeClr val="tx1"/>
                </a:solidFill>
              </a:rPr>
              <a:t>“Stewarding Our Families at Home and in the Church”</a:t>
            </a:r>
          </a:p>
          <a:p>
            <a:endParaRPr lang="en-TT" dirty="0">
              <a:solidFill>
                <a:schemeClr val="tx1"/>
              </a:solidFill>
            </a:endParaRPr>
          </a:p>
          <a:p>
            <a:r>
              <a:rPr lang="en-TT" dirty="0" smtClean="0">
                <a:solidFill>
                  <a:schemeClr val="tx1"/>
                </a:solidFill>
              </a:rPr>
              <a:t>Bishop Robert Llanos</a:t>
            </a:r>
            <a:endParaRPr lang="en-T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2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14144" y="1918952"/>
            <a:ext cx="9997440" cy="432944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What is Stewardship?</a:t>
            </a:r>
          </a:p>
          <a:p>
            <a:pPr marL="82296" indent="0">
              <a:buNone/>
            </a:pPr>
            <a:endParaRPr lang="en-US" b="1" dirty="0" smtClean="0"/>
          </a:p>
          <a:p>
            <a:r>
              <a:rPr lang="en-US" b="1" dirty="0" smtClean="0"/>
              <a:t>Who is a Christian steward?</a:t>
            </a:r>
          </a:p>
          <a:p>
            <a:endParaRPr lang="en-US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Receives God’s gifts gratefully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Cherishes and tends them responsibly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Shares them in justice and love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Returns them to God with increase</a:t>
            </a:r>
          </a:p>
          <a:p>
            <a:pPr marL="402336" lvl="1" indent="0">
              <a:buNone/>
            </a:pPr>
            <a:r>
              <a:rPr lang="en-US" dirty="0" smtClean="0"/>
              <a:t>							</a:t>
            </a:r>
            <a:r>
              <a:rPr lang="en-US" sz="2000" dirty="0" smtClean="0"/>
              <a:t>(</a:t>
            </a:r>
            <a:r>
              <a:rPr lang="en-US" sz="1800" dirty="0" smtClean="0"/>
              <a:t>Catholic Bishops of USA 1992)</a:t>
            </a:r>
          </a:p>
          <a:p>
            <a:pPr lvl="0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Family – An offering of the First Fruits</a:t>
            </a:r>
            <a:br>
              <a:rPr lang="en-US" dirty="0" smtClean="0"/>
            </a:br>
            <a:r>
              <a:rPr lang="en-US" dirty="0" smtClean="0"/>
              <a:t>1.	Some Reflections on Stewardship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0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title="Chart samp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037091"/>
              </p:ext>
            </p:extLst>
          </p:nvPr>
        </p:nvGraphicFramePr>
        <p:xfrm>
          <a:off x="13741758" y="7147774"/>
          <a:ext cx="72980" cy="233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1914144" y="274637"/>
            <a:ext cx="9997440" cy="13094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II.	First </a:t>
            </a:r>
            <a:r>
              <a:rPr lang="en-US" dirty="0"/>
              <a:t>F</a:t>
            </a:r>
            <a:r>
              <a:rPr lang="en-US" dirty="0" smtClean="0"/>
              <a:t>ruits as Integral to Stewardship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57589" y="2331076"/>
            <a:ext cx="98394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TT" sz="2800" b="1" dirty="0" smtClean="0"/>
              <a:t>The relationship between Yahweh God and Cain and Abel</a:t>
            </a:r>
          </a:p>
          <a:p>
            <a:endParaRPr lang="en-TT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TT" sz="2800" b="1" dirty="0" smtClean="0"/>
              <a:t>Treatment of First Fruits</a:t>
            </a:r>
          </a:p>
          <a:p>
            <a:endParaRPr lang="en-TT" sz="2800" dirty="0" smtClean="0"/>
          </a:p>
          <a:p>
            <a:endParaRPr lang="en-T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TT" sz="2800" dirty="0"/>
          </a:p>
        </p:txBody>
      </p:sp>
    </p:spTree>
    <p:extLst>
      <p:ext uri="{BB962C8B-B14F-4D97-AF65-F5344CB8AC3E}">
        <p14:creationId xmlns:p14="http://schemas.microsoft.com/office/powerpoint/2010/main" val="334704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	Flow of the River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144" y="1417320"/>
            <a:ext cx="9253806" cy="52913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108471">
            <a:off x="3489687" y="4050194"/>
            <a:ext cx="1406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b="1" dirty="0" smtClean="0"/>
              <a:t>Family Life</a:t>
            </a:r>
            <a:endParaRPr lang="en-TT" b="1" dirty="0"/>
          </a:p>
        </p:txBody>
      </p:sp>
      <p:sp>
        <p:nvSpPr>
          <p:cNvPr id="6" name="TextBox 5"/>
          <p:cNvSpPr txBox="1"/>
          <p:nvPr/>
        </p:nvSpPr>
        <p:spPr>
          <a:xfrm rot="1536323">
            <a:off x="3546874" y="1894476"/>
            <a:ext cx="2290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b="1" dirty="0" smtClean="0"/>
              <a:t>(Eucharist)</a:t>
            </a:r>
          </a:p>
          <a:p>
            <a:r>
              <a:rPr lang="en-TT" b="1" dirty="0" smtClean="0"/>
              <a:t>Sacramental Life of the Church</a:t>
            </a:r>
            <a:endParaRPr lang="en-TT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405352" y="1612302"/>
            <a:ext cx="118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b="1" dirty="0" smtClean="0"/>
              <a:t>Diocese</a:t>
            </a:r>
            <a:endParaRPr lang="en-TT" b="1" dirty="0"/>
          </a:p>
        </p:txBody>
      </p:sp>
      <p:sp>
        <p:nvSpPr>
          <p:cNvPr id="11" name="Right Arrow 10"/>
          <p:cNvSpPr/>
          <p:nvPr/>
        </p:nvSpPr>
        <p:spPr>
          <a:xfrm>
            <a:off x="6928834" y="5891442"/>
            <a:ext cx="1068946" cy="236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4434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 title="SmartArt samp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3774366"/>
              </p:ext>
            </p:extLst>
          </p:nvPr>
        </p:nvGraphicFramePr>
        <p:xfrm>
          <a:off x="7034213" y="2871989"/>
          <a:ext cx="4876800" cy="3316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20309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IV.	The Family, First Fruits, and the 	Four(4) Aspects of a Disciple’s 	Response to Stewardship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30321" y="3142445"/>
            <a:ext cx="90796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TT" sz="2800" dirty="0" smtClean="0"/>
              <a:t>   </a:t>
            </a:r>
            <a:r>
              <a:rPr lang="en-TT" sz="2800" b="1" dirty="0" smtClean="0"/>
              <a:t>A Catholic understanding of family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TT" sz="2800" b="1" dirty="0" smtClean="0"/>
              <a:t>The family is the first and vital cell of all societies, social and ecclesial</a:t>
            </a:r>
          </a:p>
          <a:p>
            <a:endParaRPr lang="en-TT" sz="2800" b="1" dirty="0"/>
          </a:p>
          <a:p>
            <a:r>
              <a:rPr lang="en-TT" sz="2800" b="1" dirty="0" smtClean="0"/>
              <a:t>     2.    The origins of the family  (Mt. 19: 5-6)</a:t>
            </a:r>
          </a:p>
          <a:p>
            <a:endParaRPr lang="en-TT" sz="2800" b="1" dirty="0"/>
          </a:p>
          <a:p>
            <a:r>
              <a:rPr lang="en-TT" sz="2800" b="1" dirty="0" smtClean="0"/>
              <a:t>      3.    What does First Fruits mean?</a:t>
            </a:r>
            <a:r>
              <a:rPr lang="en-TT" sz="2800" dirty="0" smtClean="0"/>
              <a:t>	</a:t>
            </a:r>
          </a:p>
          <a:p>
            <a:endParaRPr lang="en-TT" sz="2800" dirty="0"/>
          </a:p>
        </p:txBody>
      </p:sp>
    </p:spTree>
    <p:extLst>
      <p:ext uri="{BB962C8B-B14F-4D97-AF65-F5344CB8AC3E}">
        <p14:creationId xmlns:p14="http://schemas.microsoft.com/office/powerpoint/2010/main" val="359048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5318" y="1223493"/>
            <a:ext cx="954324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000" b="1" dirty="0" smtClean="0"/>
              <a:t>They are first fruits because:</a:t>
            </a:r>
          </a:p>
          <a:p>
            <a:endParaRPr lang="en-TT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T" sz="2000" b="1" dirty="0" smtClean="0"/>
              <a:t>They </a:t>
            </a:r>
            <a:r>
              <a:rPr lang="en-TT" sz="2000" b="1" dirty="0"/>
              <a:t>are the first and vital cell of all </a:t>
            </a:r>
            <a:r>
              <a:rPr lang="en-TT" sz="2000" b="1" dirty="0" smtClean="0"/>
              <a:t>societies</a:t>
            </a:r>
          </a:p>
          <a:p>
            <a:pPr lvl="1"/>
            <a:endParaRPr lang="en-TT" sz="2000" b="1" dirty="0" smtClean="0"/>
          </a:p>
          <a:p>
            <a:pPr lvl="0"/>
            <a:endParaRPr lang="en-TT" sz="20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TT" sz="2000" b="1" dirty="0" smtClean="0"/>
              <a:t>The </a:t>
            </a:r>
            <a:r>
              <a:rPr lang="en-TT" sz="2000" b="1" dirty="0"/>
              <a:t>very core of the Church is linked to the well- being of the </a:t>
            </a:r>
            <a:r>
              <a:rPr lang="en-TT" sz="2000" b="1" dirty="0" smtClean="0"/>
              <a:t>family</a:t>
            </a:r>
          </a:p>
          <a:p>
            <a:pPr lvl="0"/>
            <a:endParaRPr lang="en-TT" sz="2000" b="1" dirty="0" smtClean="0"/>
          </a:p>
          <a:p>
            <a:pPr lvl="0"/>
            <a:endParaRPr lang="en-TT" sz="20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TT" sz="2000" b="1" dirty="0" smtClean="0"/>
              <a:t>The </a:t>
            </a:r>
            <a:r>
              <a:rPr lang="en-TT" sz="2000" b="1" dirty="0"/>
              <a:t>future of the Church passes through the </a:t>
            </a:r>
            <a:r>
              <a:rPr lang="en-TT" sz="2000" b="1" dirty="0" smtClean="0"/>
              <a:t>family</a:t>
            </a:r>
          </a:p>
          <a:p>
            <a:pPr lvl="0"/>
            <a:endParaRPr lang="en-TT" sz="2000" b="1" dirty="0" smtClean="0"/>
          </a:p>
          <a:p>
            <a:pPr lvl="0"/>
            <a:endParaRPr lang="en-TT" sz="20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TT" sz="2000" b="1" dirty="0" smtClean="0"/>
              <a:t>The </a:t>
            </a:r>
            <a:r>
              <a:rPr lang="en-TT" sz="2000" b="1" dirty="0"/>
              <a:t>spiritual, emotional, psychological and physical foundation of </a:t>
            </a:r>
            <a:r>
              <a:rPr lang="en-TT" sz="2000" b="1" dirty="0" smtClean="0"/>
              <a:t>every human </a:t>
            </a:r>
            <a:r>
              <a:rPr lang="en-TT" sz="2000" b="1" dirty="0"/>
              <a:t>personality is constructed and nurtured in the early </a:t>
            </a:r>
            <a:r>
              <a:rPr lang="en-TT" sz="2000" b="1" dirty="0" smtClean="0"/>
              <a:t>years </a:t>
            </a:r>
            <a:r>
              <a:rPr lang="en-TT" sz="2000" b="1" dirty="0"/>
              <a:t>of a </a:t>
            </a:r>
            <a:r>
              <a:rPr lang="en-TT" sz="2000" b="1" dirty="0" smtClean="0"/>
              <a:t>person’s </a:t>
            </a:r>
            <a:r>
              <a:rPr lang="en-TT" sz="2000" b="1" dirty="0"/>
              <a:t>family life hence the importance of the </a:t>
            </a:r>
            <a:r>
              <a:rPr lang="en-TT" sz="2000" b="1" dirty="0" smtClean="0"/>
              <a:t>family</a:t>
            </a:r>
            <a:endParaRPr lang="en-TT" sz="2000" b="1" dirty="0"/>
          </a:p>
          <a:p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373266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5704" y="132523"/>
            <a:ext cx="9144000" cy="662607"/>
          </a:xfrm>
        </p:spPr>
        <p:txBody>
          <a:bodyPr>
            <a:normAutofit fontScale="90000"/>
          </a:bodyPr>
          <a:lstStyle/>
          <a:p>
            <a:r>
              <a:rPr lang="en-TT" dirty="0" smtClean="0"/>
              <a:t>10 Principles of Parenting</a:t>
            </a:r>
            <a:endParaRPr lang="en-T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5871" y="11803066"/>
            <a:ext cx="9144000" cy="2500266"/>
          </a:xfrm>
        </p:spPr>
        <p:txBody>
          <a:bodyPr/>
          <a:lstStyle/>
          <a:p>
            <a:endParaRPr lang="en-TT" dirty="0"/>
          </a:p>
        </p:txBody>
      </p:sp>
      <p:pic>
        <p:nvPicPr>
          <p:cNvPr id="1030" name="Picture 6" descr="https://encrypted-tbn3.gstatic.com/images?q=tbn:ANd9GcRVOAlfI_N3fMEgVcpMKpMBkPH_Lj8OnWx7tUA-iZNhEXa6uev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4" y="832743"/>
            <a:ext cx="2886075" cy="211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0.gstatic.com/images?q=tbn:ANd9GcTX33YsG6jnhbhpShT0Y-kz2Kn8mG617QBGzhHSnhFLQwODDAIEy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5" y="2981525"/>
            <a:ext cx="2886075" cy="200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85391" y="1099930"/>
            <a:ext cx="526111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TT" b="1" i="1" dirty="0" smtClean="0"/>
              <a:t>Love </a:t>
            </a:r>
            <a:r>
              <a:rPr lang="en-TT" b="1" i="1" dirty="0"/>
              <a:t>abundantly</a:t>
            </a:r>
            <a:r>
              <a:rPr lang="en-TT" b="1" i="1" dirty="0" smtClean="0"/>
              <a:t>.</a:t>
            </a:r>
          </a:p>
          <a:p>
            <a:endParaRPr lang="en-TT" b="1" i="1" dirty="0"/>
          </a:p>
          <a:p>
            <a:r>
              <a:rPr lang="en-TT" b="1" i="1" dirty="0"/>
              <a:t>2. Discipline constructively</a:t>
            </a:r>
            <a:r>
              <a:rPr lang="en-TT" b="1" i="1" dirty="0" smtClean="0"/>
              <a:t>.</a:t>
            </a:r>
          </a:p>
          <a:p>
            <a:endParaRPr lang="en-TT" b="1" i="1" dirty="0"/>
          </a:p>
          <a:p>
            <a:r>
              <a:rPr lang="en-TT" b="1" i="1" dirty="0"/>
              <a:t>3. Spend time together</a:t>
            </a:r>
            <a:r>
              <a:rPr lang="en-TT" b="1" i="1" dirty="0" smtClean="0"/>
              <a:t>.</a:t>
            </a:r>
          </a:p>
          <a:p>
            <a:endParaRPr lang="en-TT" b="1" i="1" dirty="0"/>
          </a:p>
          <a:p>
            <a:r>
              <a:rPr lang="en-TT" b="1" i="1" dirty="0"/>
              <a:t>4. Tend to your personal needs</a:t>
            </a:r>
            <a:r>
              <a:rPr lang="en-TT" b="1" i="1" dirty="0" smtClean="0"/>
              <a:t>.</a:t>
            </a:r>
          </a:p>
          <a:p>
            <a:endParaRPr lang="en-TT" b="1" i="1" dirty="0"/>
          </a:p>
          <a:p>
            <a:r>
              <a:rPr lang="en-TT" b="1" i="1" dirty="0"/>
              <a:t>5. Develop mutual respect</a:t>
            </a:r>
            <a:r>
              <a:rPr lang="en-TT" b="1" i="1" dirty="0" smtClean="0"/>
              <a:t>.</a:t>
            </a:r>
          </a:p>
          <a:p>
            <a:endParaRPr lang="en-TT" b="1" i="1" dirty="0"/>
          </a:p>
          <a:p>
            <a:r>
              <a:rPr lang="en-TT" b="1" i="1" dirty="0"/>
              <a:t>6. Teach right from wrong</a:t>
            </a:r>
            <a:r>
              <a:rPr lang="en-TT" b="1" i="1" dirty="0" smtClean="0"/>
              <a:t>.</a:t>
            </a:r>
          </a:p>
          <a:p>
            <a:endParaRPr lang="en-TT" b="1" i="1" dirty="0"/>
          </a:p>
          <a:p>
            <a:r>
              <a:rPr lang="en-TT" b="1" i="1" dirty="0"/>
              <a:t>7. Really listen</a:t>
            </a:r>
            <a:r>
              <a:rPr lang="en-TT" b="1" i="1" dirty="0" smtClean="0"/>
              <a:t>.</a:t>
            </a:r>
          </a:p>
          <a:p>
            <a:endParaRPr lang="en-TT" b="1" i="1" dirty="0"/>
          </a:p>
          <a:p>
            <a:r>
              <a:rPr lang="en-TT" b="1" i="1" dirty="0"/>
              <a:t>8. Offer guidance</a:t>
            </a:r>
            <a:r>
              <a:rPr lang="en-TT" b="1" i="1" dirty="0" smtClean="0"/>
              <a:t>.</a:t>
            </a:r>
          </a:p>
          <a:p>
            <a:endParaRPr lang="en-TT" b="1" i="1" dirty="0"/>
          </a:p>
          <a:p>
            <a:r>
              <a:rPr lang="en-TT" b="1" i="1" dirty="0"/>
              <a:t>9. Foster independence</a:t>
            </a:r>
            <a:r>
              <a:rPr lang="en-TT" b="1" i="1" dirty="0" smtClean="0"/>
              <a:t>.</a:t>
            </a:r>
          </a:p>
          <a:p>
            <a:endParaRPr lang="en-TT" b="1" i="1" dirty="0"/>
          </a:p>
          <a:p>
            <a:r>
              <a:rPr lang="en-TT" b="1" i="1" dirty="0"/>
              <a:t>10.Be realistic</a:t>
            </a:r>
          </a:p>
        </p:txBody>
      </p:sp>
      <p:pic>
        <p:nvPicPr>
          <p:cNvPr id="1026" name="Picture 2" descr="Image result for images of father and s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4" y="4982602"/>
            <a:ext cx="28860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68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A.	Receive God’s Gifts gratefully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687132"/>
            <a:ext cx="9997440" cy="4561268"/>
          </a:xfrm>
        </p:spPr>
        <p:txBody>
          <a:bodyPr/>
          <a:lstStyle/>
          <a:p>
            <a:r>
              <a:rPr lang="en-TT" b="1" dirty="0" smtClean="0"/>
              <a:t>Love abundantly (</a:t>
            </a:r>
            <a:r>
              <a:rPr lang="en-TT" b="1" dirty="0" smtClean="0">
                <a:latin typeface="Bradley Hand ITC" panose="03070402050302030203" pitchFamily="66" charset="0"/>
              </a:rPr>
              <a:t>Principle 1</a:t>
            </a:r>
            <a:r>
              <a:rPr lang="en-TT" b="1" dirty="0" smtClean="0"/>
              <a:t>)</a:t>
            </a:r>
          </a:p>
          <a:p>
            <a:endParaRPr lang="en-TT" b="1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TT" b="1" dirty="0" smtClean="0"/>
              <a:t>Spend quality time with children</a:t>
            </a:r>
          </a:p>
          <a:p>
            <a:pPr marL="658368" lvl="2" indent="0">
              <a:buNone/>
            </a:pPr>
            <a:endParaRPr lang="en-TT" b="1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TT" b="1" dirty="0" smtClean="0"/>
              <a:t>Parents should be a loving, nurturing presence in the lives of their children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TT" b="1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TT" b="1" dirty="0" smtClean="0"/>
              <a:t>Give your children positive affirmations</a:t>
            </a:r>
            <a:r>
              <a:rPr lang="en-TT" dirty="0" smtClean="0"/>
              <a:t>	</a:t>
            </a:r>
            <a:r>
              <a:rPr lang="en-TT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5936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sed Leaves design templa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sed Leaves design template" id="{6021251C-C356-4674-99CE-A4F368EAD86C}" vid="{7E847B84-E5B3-499F-AFCD-1BE4EBBEF5B3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E91F623-E94D-4B95-9B28-2E10481CAA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Pressed leaves design slides</Template>
  <TotalTime>0</TotalTime>
  <Words>589</Words>
  <Application>Microsoft Office PowerPoint</Application>
  <PresentationFormat>Widescreen</PresentationFormat>
  <Paragraphs>138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Bradley Hand ITC</vt:lpstr>
      <vt:lpstr>Century Gothic</vt:lpstr>
      <vt:lpstr>Verdana</vt:lpstr>
      <vt:lpstr>Wingdings</vt:lpstr>
      <vt:lpstr>Wingdings 2</vt:lpstr>
      <vt:lpstr>Pressed Leaves design template</vt:lpstr>
      <vt:lpstr>NATIONAL CATHOLIC STEWARDSHIP CONFERENCE 2015</vt:lpstr>
      <vt:lpstr>WELCOME</vt:lpstr>
      <vt:lpstr>The Family – An offering of the First Fruits 1. Some Reflections on Stewardship</vt:lpstr>
      <vt:lpstr>II. First Fruits as Integral to Stewardship</vt:lpstr>
      <vt:lpstr>III. Flow of the River</vt:lpstr>
      <vt:lpstr>IV. The Family, First Fruits, and the  Four(4) Aspects of a Disciple’s  Response to Stewardship</vt:lpstr>
      <vt:lpstr>PowerPoint Presentation</vt:lpstr>
      <vt:lpstr>10 Principles of Parenting</vt:lpstr>
      <vt:lpstr>A. Receive God’s Gifts gratefully</vt:lpstr>
      <vt:lpstr>Receive God’s gifts gratefully cont’d</vt:lpstr>
      <vt:lpstr>B. Cherish and Tend them responsibly</vt:lpstr>
      <vt:lpstr>Cherish and Tend them responsibly (cont’d)</vt:lpstr>
      <vt:lpstr>C. Shares them in Justice and Love</vt:lpstr>
      <vt:lpstr>D. Returns them to God with increase as  the First Fruits</vt:lpstr>
      <vt:lpstr>V. Eucharist Family    Stewardship  The river flows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2015-02-11T18:19:20Z</dcterms:created>
  <dcterms:modified xsi:type="dcterms:W3CDTF">2015-02-19T19:02:58Z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TC034605429991</vt:lpwstr>
  </property>
</Properties>
</file>